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9" r:id="rId4"/>
    <p:sldId id="270" r:id="rId5"/>
    <p:sldId id="261" r:id="rId6"/>
    <p:sldId id="262" r:id="rId7"/>
    <p:sldId id="268" r:id="rId8"/>
    <p:sldId id="272" r:id="rId9"/>
    <p:sldId id="273" r:id="rId10"/>
    <p:sldId id="271" r:id="rId11"/>
    <p:sldId id="259" r:id="rId12"/>
    <p:sldId id="260" r:id="rId13"/>
    <p:sldId id="263" r:id="rId14"/>
    <p:sldId id="264" r:id="rId15"/>
    <p:sldId id="265" r:id="rId16"/>
    <p:sldId id="266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4DB16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9CA82-3526-447A-B2FF-5B94D1C434E5}" type="datetimeFigureOut">
              <a:rPr lang="en-US" smtClean="0"/>
              <a:pPr/>
              <a:t>4/20/2009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365BF-A9EE-46C3-952F-45E56A8D4C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9CA82-3526-447A-B2FF-5B94D1C434E5}" type="datetimeFigureOut">
              <a:rPr lang="en-US" smtClean="0"/>
              <a:pPr/>
              <a:t>4/20/2009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365BF-A9EE-46C3-952F-45E56A8D4C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9CA82-3526-447A-B2FF-5B94D1C434E5}" type="datetimeFigureOut">
              <a:rPr lang="en-US" smtClean="0"/>
              <a:pPr/>
              <a:t>4/20/2009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365BF-A9EE-46C3-952F-45E56A8D4C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9CA82-3526-447A-B2FF-5B94D1C434E5}" type="datetimeFigureOut">
              <a:rPr lang="en-US" smtClean="0"/>
              <a:pPr/>
              <a:t>4/20/2009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365BF-A9EE-46C3-952F-45E56A8D4C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9CA82-3526-447A-B2FF-5B94D1C434E5}" type="datetimeFigureOut">
              <a:rPr lang="en-US" smtClean="0"/>
              <a:pPr/>
              <a:t>4/20/2009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365BF-A9EE-46C3-952F-45E56A8D4C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9CA82-3526-447A-B2FF-5B94D1C434E5}" type="datetimeFigureOut">
              <a:rPr lang="en-US" smtClean="0"/>
              <a:pPr/>
              <a:t>4/20/2009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365BF-A9EE-46C3-952F-45E56A8D4C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9CA82-3526-447A-B2FF-5B94D1C434E5}" type="datetimeFigureOut">
              <a:rPr lang="en-US" smtClean="0"/>
              <a:pPr/>
              <a:t>4/20/2009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365BF-A9EE-46C3-952F-45E56A8D4C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9CA82-3526-447A-B2FF-5B94D1C434E5}" type="datetimeFigureOut">
              <a:rPr lang="en-US" smtClean="0"/>
              <a:pPr/>
              <a:t>4/20/2009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365BF-A9EE-46C3-952F-45E56A8D4C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9CA82-3526-447A-B2FF-5B94D1C434E5}" type="datetimeFigureOut">
              <a:rPr lang="en-US" smtClean="0"/>
              <a:pPr/>
              <a:t>4/20/2009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365BF-A9EE-46C3-952F-45E56A8D4C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9CA82-3526-447A-B2FF-5B94D1C434E5}" type="datetimeFigureOut">
              <a:rPr lang="en-US" smtClean="0"/>
              <a:pPr/>
              <a:t>4/20/2009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365BF-A9EE-46C3-952F-45E56A8D4C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9CA82-3526-447A-B2FF-5B94D1C434E5}" type="datetimeFigureOut">
              <a:rPr lang="en-US" smtClean="0"/>
              <a:pPr/>
              <a:t>4/20/2009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365BF-A9EE-46C3-952F-45E56A8D4CE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59CA82-3526-447A-B2FF-5B94D1C434E5}" type="datetimeFigureOut">
              <a:rPr lang="en-US" smtClean="0"/>
              <a:pPr/>
              <a:t>4/20/2009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3365BF-A9EE-46C3-952F-45E56A8D4CE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Documents%20and%20Settings\Student\Desktop\infer%20song.wav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04800" y="0"/>
            <a:ext cx="9677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1295400" y="0"/>
            <a:ext cx="7391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600" b="1" dirty="0" smtClean="0">
                <a:ln>
                  <a:solidFill>
                    <a:srgbClr val="92D050"/>
                  </a:solidFill>
                </a:ln>
                <a:solidFill>
                  <a:srgbClr val="4DB16C"/>
                </a:solidFill>
              </a:rPr>
              <a:t>Making</a:t>
            </a:r>
            <a:r>
              <a:rPr lang="en-US" sz="4800" dirty="0" smtClean="0">
                <a:ln>
                  <a:solidFill>
                    <a:srgbClr val="92D050"/>
                  </a:solidFill>
                </a:ln>
                <a:solidFill>
                  <a:srgbClr val="4DB16C"/>
                </a:solidFill>
              </a:rPr>
              <a:t> </a:t>
            </a:r>
            <a:r>
              <a:rPr lang="en-US" sz="6600" b="1" dirty="0" smtClean="0">
                <a:ln w="18000">
                  <a:solidFill>
                    <a:srgbClr val="92D050"/>
                  </a:solidFill>
                  <a:prstDash val="solid"/>
                  <a:miter lim="800000"/>
                </a:ln>
                <a:solidFill>
                  <a:srgbClr val="4DB16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Inferences</a:t>
            </a:r>
            <a:r>
              <a:rPr lang="en-US" sz="7200" dirty="0" smtClean="0">
                <a:ln>
                  <a:solidFill>
                    <a:srgbClr val="92D050"/>
                  </a:solidFill>
                </a:ln>
                <a:solidFill>
                  <a:srgbClr val="4DB16C"/>
                </a:solidFill>
              </a:rPr>
              <a:t>!</a:t>
            </a:r>
            <a:endParaRPr lang="en-US" sz="7200" dirty="0">
              <a:ln>
                <a:solidFill>
                  <a:srgbClr val="92D050"/>
                </a:solidFill>
              </a:ln>
              <a:solidFill>
                <a:srgbClr val="4DB16C"/>
              </a:solidFill>
            </a:endParaRPr>
          </a:p>
        </p:txBody>
      </p:sp>
    </p:spTree>
  </p:cSld>
  <p:clrMapOvr>
    <a:masterClrMapping/>
  </p:clrMapOvr>
  <p:transition advTm="10109">
    <p:fade/>
    <p:sndAc>
      <p:stSnd>
        <p:snd r:embed="rId2" name="drumroll.wav" builtIn="1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2" descr="http://fc.ugdsb.on.ca/Login/FOV1-0000E243/S02C798B2.0/Reflection%201.jpg"/>
          <p:cNvSpPr>
            <a:spLocks noChangeAspect="1" noChangeArrowheads="1"/>
          </p:cNvSpPr>
          <p:nvPr/>
        </p:nvSpPr>
        <p:spPr bwMode="auto">
          <a:xfrm>
            <a:off x="63500" y="-136525"/>
            <a:ext cx="2028825" cy="27908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8675" name="Picture 3" descr="G:\Student workshee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533400"/>
            <a:ext cx="9144000" cy="106981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04800" y="-228600"/>
            <a:ext cx="9906000" cy="746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12115800"/>
            <a:ext cx="7915275" cy="1159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infer song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7239000" y="6553200"/>
            <a:ext cx="304800" cy="3048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914400" y="0"/>
            <a:ext cx="70539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effectLst/>
              </a:rPr>
              <a:t>Real World Applications</a:t>
            </a:r>
            <a:endParaRPr lang="en-US" sz="5400" b="1" cap="none" spc="0" dirty="0">
              <a:ln>
                <a:solidFill>
                  <a:sysClr val="windowText" lastClr="000000"/>
                </a:solidFill>
              </a:ln>
              <a:solidFill>
                <a:srgbClr val="00B050"/>
              </a:solidFill>
              <a:effectLst/>
            </a:endParaRPr>
          </a:p>
        </p:txBody>
      </p:sp>
    </p:spTree>
  </p:cSld>
  <p:clrMapOvr>
    <a:masterClrMapping/>
  </p:clrMapOvr>
  <p:transition advTm="11360">
    <p:split orient="vert"/>
    <p:sndAc>
      <p:stSnd>
        <p:snd r:embed="rId3" name="applause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813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52600" y="2209800"/>
            <a:ext cx="3897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Sometimes when you’re reading a story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828800" y="2667000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words are not all there for you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905000" y="3200400"/>
            <a:ext cx="312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 being a good book detective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057400" y="3581400"/>
            <a:ext cx="327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Will help you to find any clue! 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895600" y="381000"/>
            <a:ext cx="35814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60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</a:rPr>
              <a:t>Infer</a:t>
            </a:r>
            <a:r>
              <a:rPr lang="en-US" sz="6000" b="1" dirty="0" smtClean="0">
                <a:ln>
                  <a:solidFill>
                    <a:sysClr val="windowText" lastClr="000000"/>
                  </a:solidFill>
                </a:ln>
                <a:solidFill>
                  <a:schemeClr val="accent3"/>
                </a:solidFill>
              </a:rPr>
              <a:t> </a:t>
            </a:r>
            <a:r>
              <a:rPr lang="en-US" sz="60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</a:rPr>
              <a:t>Song</a:t>
            </a:r>
            <a:endParaRPr lang="en-US" sz="7200" b="1" cap="none" spc="0" dirty="0">
              <a:ln>
                <a:solidFill>
                  <a:sysClr val="windowText" lastClr="000000"/>
                </a:solidFill>
              </a:ln>
              <a:solidFill>
                <a:srgbClr val="00B050"/>
              </a:solidFill>
              <a:effectLst/>
            </a:endParaRPr>
          </a:p>
        </p:txBody>
      </p:sp>
    </p:spTree>
  </p:cSld>
  <p:clrMapOvr>
    <a:masterClrMapping/>
  </p:clrMapOvr>
  <p:transition advTm="314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/>
              <a:t>Chorus: </a:t>
            </a:r>
            <a:endParaRPr lang="en-US" i="1" dirty="0"/>
          </a:p>
        </p:txBody>
      </p:sp>
      <p:sp>
        <p:nvSpPr>
          <p:cNvPr id="3" name="TextBox 2"/>
          <p:cNvSpPr txBox="1"/>
          <p:nvPr/>
        </p:nvSpPr>
        <p:spPr>
          <a:xfrm>
            <a:off x="1066800" y="2057400"/>
            <a:ext cx="403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Infer! </a:t>
            </a:r>
            <a:r>
              <a:rPr lang="en-US" dirty="0" err="1" smtClean="0"/>
              <a:t>Infer</a:t>
            </a:r>
            <a:r>
              <a:rPr lang="en-US" dirty="0" smtClean="0"/>
              <a:t>!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95400" y="2667000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Filling in what is not in the book!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295400" y="3276600"/>
            <a:ext cx="312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Infer! Infer! 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447800" y="3810000"/>
            <a:ext cx="312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It’s taking a much closer look!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38200" y="2362200"/>
            <a:ext cx="518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Some authors leave clues in the their pictures.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38200" y="3048000"/>
            <a:ext cx="510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Some authors leave clues in their text.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14400" y="3581400"/>
            <a:ext cx="419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They give you just part of their story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066800" y="4191000"/>
            <a:ext cx="3657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And want you to fill in the  rest!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/>
              <a:t>Chorus: </a:t>
            </a:r>
            <a:endParaRPr lang="en-US" i="1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2438400"/>
            <a:ext cx="5029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Infer! Infer!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38200" y="2819400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Filling in what is not in the book!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38200" y="3276601"/>
            <a:ext cx="396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Infer! Infer! </a:t>
            </a: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914400" y="3733800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It’s taking a much closer look!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914400" y="2286000"/>
            <a:ext cx="403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 when you are reading a story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85800" y="2819400"/>
            <a:ext cx="3429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Be careful to read what is there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90600" y="3505200"/>
            <a:ext cx="403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But then figure out what is missing—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4267200"/>
            <a:ext cx="396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Now you are inferring with flair!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85800" y="-3962400"/>
            <a:ext cx="10591799" cy="1106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886200" y="228600"/>
            <a:ext cx="5715000" cy="1362075"/>
          </a:xfrm>
        </p:spPr>
        <p:txBody>
          <a:bodyPr>
            <a:normAutofit fontScale="90000"/>
          </a:bodyPr>
          <a:lstStyle/>
          <a:p>
            <a:r>
              <a:rPr lang="en-US" i="1" cap="none" dirty="0" smtClean="0">
                <a:ln w="18000">
                  <a:solidFill>
                    <a:srgbClr val="92D050"/>
                  </a:solidFill>
                  <a:prstDash val="solid"/>
                  <a:miter lim="800000"/>
                </a:ln>
                <a:solidFill>
                  <a:srgbClr val="4DB16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Inferring is…. </a:t>
            </a:r>
            <a:br>
              <a:rPr lang="en-US" i="1" cap="none" dirty="0" smtClean="0">
                <a:ln w="18000">
                  <a:solidFill>
                    <a:srgbClr val="92D050"/>
                  </a:solidFill>
                  <a:prstDash val="solid"/>
                  <a:miter lim="800000"/>
                </a:ln>
                <a:solidFill>
                  <a:srgbClr val="4DB16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en-US" i="1" cap="none" dirty="0" smtClean="0">
                <a:ln w="18000">
                  <a:solidFill>
                    <a:srgbClr val="92D050"/>
                  </a:solidFill>
                  <a:prstDash val="solid"/>
                  <a:miter lim="800000"/>
                </a:ln>
                <a:solidFill>
                  <a:srgbClr val="4DB16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en-US" i="1" cap="none" dirty="0" smtClean="0">
                <a:ln w="18000">
                  <a:solidFill>
                    <a:srgbClr val="92D050"/>
                  </a:solidFill>
                  <a:prstDash val="solid"/>
                  <a:miter lim="800000"/>
                </a:ln>
                <a:solidFill>
                  <a:srgbClr val="4DB16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en-US" i="1" cap="none" dirty="0" smtClean="0">
                <a:ln w="18000">
                  <a:solidFill>
                    <a:srgbClr val="92D050"/>
                  </a:solidFill>
                  <a:prstDash val="solid"/>
                  <a:miter lim="800000"/>
                </a:ln>
                <a:solidFill>
                  <a:srgbClr val="4DB16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About reading faces, reading body language, reading expressions and reading tone as well as reading text. </a:t>
            </a:r>
            <a:endParaRPr lang="en-US" i="1" cap="none" dirty="0">
              <a:ln w="18000">
                <a:solidFill>
                  <a:srgbClr val="92D050"/>
                </a:solidFill>
                <a:prstDash val="solid"/>
                <a:miter lim="800000"/>
              </a:ln>
              <a:solidFill>
                <a:srgbClr val="4DB16C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10437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85800" y="-3962400"/>
            <a:ext cx="10591799" cy="1106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886200" y="228600"/>
            <a:ext cx="5715000" cy="1362075"/>
          </a:xfrm>
        </p:spPr>
        <p:txBody>
          <a:bodyPr>
            <a:normAutofit fontScale="90000"/>
          </a:bodyPr>
          <a:lstStyle/>
          <a:p>
            <a:r>
              <a:rPr lang="en-US" i="1" cap="none" dirty="0" smtClean="0">
                <a:ln w="18000">
                  <a:solidFill>
                    <a:srgbClr val="92D050"/>
                  </a:solidFill>
                  <a:prstDash val="solid"/>
                  <a:miter lim="800000"/>
                </a:ln>
                <a:solidFill>
                  <a:srgbClr val="4DB16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Inferring is…. </a:t>
            </a:r>
            <a:br>
              <a:rPr lang="en-US" i="1" cap="none" dirty="0" smtClean="0">
                <a:ln w="18000">
                  <a:solidFill>
                    <a:srgbClr val="92D050"/>
                  </a:solidFill>
                  <a:prstDash val="solid"/>
                  <a:miter lim="800000"/>
                </a:ln>
                <a:solidFill>
                  <a:srgbClr val="4DB16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en-US" i="1" cap="none" dirty="0" smtClean="0">
                <a:ln w="18000">
                  <a:solidFill>
                    <a:srgbClr val="92D050"/>
                  </a:solidFill>
                  <a:prstDash val="solid"/>
                  <a:miter lim="800000"/>
                </a:ln>
                <a:solidFill>
                  <a:srgbClr val="4DB16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en-US" i="1" cap="none" dirty="0" smtClean="0">
                <a:ln w="18000">
                  <a:solidFill>
                    <a:srgbClr val="92D050"/>
                  </a:solidFill>
                  <a:prstDash val="solid"/>
                  <a:miter lim="800000"/>
                </a:ln>
                <a:solidFill>
                  <a:srgbClr val="4DB16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en-US" i="1" cap="none" dirty="0" smtClean="0">
                <a:ln w="18000">
                  <a:solidFill>
                    <a:srgbClr val="92D050"/>
                  </a:solidFill>
                  <a:prstDash val="solid"/>
                  <a:miter lim="800000"/>
                </a:ln>
                <a:solidFill>
                  <a:srgbClr val="4DB16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Background knowledge</a:t>
            </a:r>
            <a:br>
              <a:rPr lang="en-US" i="1" cap="none" dirty="0" smtClean="0">
                <a:ln w="18000">
                  <a:solidFill>
                    <a:srgbClr val="92D050"/>
                  </a:solidFill>
                  <a:prstDash val="solid"/>
                  <a:miter lim="800000"/>
                </a:ln>
                <a:solidFill>
                  <a:srgbClr val="4DB16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en-US" i="1" cap="none" dirty="0" smtClean="0">
                <a:ln w="18000">
                  <a:solidFill>
                    <a:srgbClr val="92D050"/>
                  </a:solidFill>
                  <a:prstDash val="solid"/>
                  <a:miter lim="800000"/>
                </a:ln>
                <a:solidFill>
                  <a:srgbClr val="4DB16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+ Text Clues </a:t>
            </a:r>
            <a:br>
              <a:rPr lang="en-US" i="1" cap="none" dirty="0" smtClean="0">
                <a:ln w="18000">
                  <a:solidFill>
                    <a:srgbClr val="92D050"/>
                  </a:solidFill>
                  <a:prstDash val="solid"/>
                  <a:miter lim="800000"/>
                </a:ln>
                <a:solidFill>
                  <a:srgbClr val="4DB16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en-US" i="1" cap="none" dirty="0" smtClean="0">
                <a:ln w="18000">
                  <a:solidFill>
                    <a:srgbClr val="92D050"/>
                  </a:solidFill>
                  <a:prstDash val="solid"/>
                  <a:miter lim="800000"/>
                </a:ln>
                <a:solidFill>
                  <a:srgbClr val="4DB16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= an inference</a:t>
            </a:r>
            <a:r>
              <a:rPr lang="en-US" i="1" cap="none" dirty="0" smtClean="0">
                <a:ln w="18000">
                  <a:solidFill>
                    <a:srgbClr val="92D050"/>
                  </a:solidFill>
                  <a:prstDash val="solid"/>
                  <a:miter lim="800000"/>
                </a:ln>
                <a:solidFill>
                  <a:srgbClr val="4DB16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en-US" i="1" cap="none" dirty="0">
              <a:ln w="18000">
                <a:solidFill>
                  <a:srgbClr val="92D050"/>
                </a:solidFill>
                <a:prstDash val="solid"/>
                <a:miter lim="800000"/>
              </a:ln>
              <a:solidFill>
                <a:srgbClr val="4DB16C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Tm="10437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Curriculum </a:t>
            </a:r>
            <a:r>
              <a:rPr lang="en-US" b="1" dirty="0" smtClean="0"/>
              <a:t>Expectations: 								 </a:t>
            </a:r>
            <a:br>
              <a:rPr lang="en-US" b="1" dirty="0" smtClean="0"/>
            </a:br>
            <a:r>
              <a:rPr lang="en-US" b="1" dirty="0" smtClean="0"/>
              <a:t>-</a:t>
            </a:r>
            <a:r>
              <a:rPr lang="en-US" dirty="0" smtClean="0"/>
              <a:t>Make </a:t>
            </a:r>
            <a:r>
              <a:rPr lang="en-US" dirty="0" smtClean="0"/>
              <a:t>inferences </a:t>
            </a:r>
            <a:r>
              <a:rPr lang="en-US" dirty="0" smtClean="0"/>
              <a:t>and interpret texts using </a:t>
            </a:r>
            <a:r>
              <a:rPr lang="en-US" dirty="0" smtClean="0"/>
              <a:t>stated and implied ideas in the texts as evidence </a:t>
            </a:r>
            <a:r>
              <a:rPr lang="en-US" dirty="0" smtClean="0"/>
              <a:t>to construct meaning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-Use </a:t>
            </a:r>
            <a:r>
              <a:rPr lang="en-US" dirty="0" smtClean="0"/>
              <a:t>overt and implied messages to draw inferences and construct meaning in media texts 		</a:t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3276600"/>
            <a:ext cx="9448800" cy="1036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>
          <a:xfrm>
            <a:off x="914400" y="0"/>
            <a:ext cx="5630900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</a:rPr>
              <a:t>What do you know</a:t>
            </a:r>
          </a:p>
          <a:p>
            <a:pPr algn="ctr"/>
            <a:r>
              <a:rPr lang="en-US" sz="5400" b="1" cap="none" spc="0" dirty="0" smtClean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effectLst/>
              </a:rPr>
              <a:t>For sure?</a:t>
            </a:r>
          </a:p>
          <a:p>
            <a:pPr algn="ctr"/>
            <a:endParaRPr lang="en-US" sz="5400" b="1" dirty="0" smtClean="0">
              <a:ln>
                <a:solidFill>
                  <a:sysClr val="windowText" lastClr="000000"/>
                </a:solidFill>
              </a:ln>
              <a:solidFill>
                <a:srgbClr val="00B050"/>
              </a:solidFill>
            </a:endParaRPr>
          </a:p>
          <a:p>
            <a:pPr algn="ctr"/>
            <a:endParaRPr lang="en-US" sz="5400" b="1" cap="none" spc="0" dirty="0" smtClean="0">
              <a:ln>
                <a:solidFill>
                  <a:sysClr val="windowText" lastClr="000000"/>
                </a:solidFill>
              </a:ln>
              <a:solidFill>
                <a:srgbClr val="00B050"/>
              </a:solidFill>
              <a:effectLst/>
            </a:endParaRPr>
          </a:p>
          <a:p>
            <a:pPr algn="ctr"/>
            <a:r>
              <a:rPr lang="en-US" sz="54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</a:rPr>
              <a:t>FACT</a:t>
            </a:r>
            <a:endParaRPr lang="en-US" sz="5400" b="1" cap="none" spc="0" dirty="0">
              <a:ln>
                <a:solidFill>
                  <a:sysClr val="windowText" lastClr="000000"/>
                </a:solidFill>
              </a:ln>
              <a:solidFill>
                <a:srgbClr val="00B050"/>
              </a:solidFill>
              <a:effectLst/>
            </a:endParaRPr>
          </a:p>
        </p:txBody>
      </p:sp>
    </p:spTree>
  </p:cSld>
  <p:clrMapOvr>
    <a:masterClrMapping/>
  </p:clrMapOvr>
  <p:transition advTm="9641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90600" y="-3886200"/>
            <a:ext cx="10668000" cy="1107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4572000" y="457200"/>
            <a:ext cx="393268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</a:rPr>
              <a:t>What can we</a:t>
            </a:r>
          </a:p>
          <a:p>
            <a:pPr algn="ctr"/>
            <a:r>
              <a:rPr lang="en-US" sz="5400" b="1" cap="none" spc="0" dirty="0" smtClean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effectLst/>
              </a:rPr>
              <a:t>Infer?</a:t>
            </a:r>
            <a:endParaRPr lang="en-US" sz="5400" b="1" cap="none" spc="0" dirty="0">
              <a:ln>
                <a:solidFill>
                  <a:sysClr val="windowText" lastClr="000000"/>
                </a:solidFill>
              </a:ln>
              <a:solidFill>
                <a:srgbClr val="00B050"/>
              </a:solidFill>
              <a:effectLst/>
            </a:endParaRPr>
          </a:p>
        </p:txBody>
      </p:sp>
    </p:spTree>
  </p:cSld>
  <p:clrMapOvr>
    <a:masterClrMapping/>
  </p:clrMapOvr>
  <p:transition advTm="5969"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 descr="http://fc.ugdsb.on.ca/Login/FOV1-0000E243/S02C7983A.0/Student%20worksheet.jpg"/>
          <p:cNvSpPr>
            <a:spLocks noChangeAspect="1" noChangeArrowheads="1"/>
          </p:cNvSpPr>
          <p:nvPr/>
        </p:nvSpPr>
        <p:spPr bwMode="auto">
          <a:xfrm>
            <a:off x="63500" y="-136525"/>
            <a:ext cx="2028825" cy="27908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24" name="AutoShape 4" descr="http://fc.ugdsb.on.ca/Login/FOV1-0000E243/S02C7983A.0/Student%20worksheet.jpg"/>
          <p:cNvSpPr>
            <a:spLocks noChangeAspect="1" noChangeArrowheads="1"/>
          </p:cNvSpPr>
          <p:nvPr/>
        </p:nvSpPr>
        <p:spPr bwMode="auto">
          <a:xfrm>
            <a:off x="63500" y="-136525"/>
            <a:ext cx="2028825" cy="27908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26" name="AutoShape 6" descr="http://fc.ugdsb.on.ca/Login/FOV1-0000E243/S02C7983A.0/Student%20worksheet.jpg"/>
          <p:cNvSpPr>
            <a:spLocks noChangeAspect="1" noChangeArrowheads="1"/>
          </p:cNvSpPr>
          <p:nvPr/>
        </p:nvSpPr>
        <p:spPr bwMode="auto">
          <a:xfrm>
            <a:off x="63500" y="-136525"/>
            <a:ext cx="2028825" cy="27908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5127" name="Object 7"/>
          <p:cNvGraphicFramePr>
            <a:graphicFrameLocks noChangeAspect="1"/>
          </p:cNvGraphicFramePr>
          <p:nvPr/>
        </p:nvGraphicFramePr>
        <p:xfrm>
          <a:off x="1676400" y="304800"/>
          <a:ext cx="5705475" cy="6286500"/>
        </p:xfrm>
        <a:graphic>
          <a:graphicData uri="http://schemas.openxmlformats.org/presentationml/2006/ole">
            <p:oleObj spid="_x0000_s5127" name="Document" r:id="rId3" imgW="4438440" imgH="4686120" progId="WP12Doc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0"/>
            <a:ext cx="7777163" cy="1069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G:\Reflection 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2625" y="-1919288"/>
            <a:ext cx="7777163" cy="106981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FC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</TotalTime>
  <Words>172</Words>
  <Application>Microsoft Office PowerPoint</Application>
  <PresentationFormat>On-screen Show (4:3)</PresentationFormat>
  <Paragraphs>35</Paragraphs>
  <Slides>16</Slides>
  <Notes>0</Notes>
  <HiddenSlides>0</HiddenSlides>
  <MMClips>1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Office Theme</vt:lpstr>
      <vt:lpstr>WordPerfect 12 Document</vt:lpstr>
      <vt:lpstr>Slide 1</vt:lpstr>
      <vt:lpstr>Inferring is….   About reading faces, reading body language, reading expressions and reading tone as well as reading text. </vt:lpstr>
      <vt:lpstr>Inferring is….   Background knowledge + Text Clues  = an inference </vt:lpstr>
      <vt:lpstr>         Curriculum Expectations:           -Make inferences and interpret texts using stated and implied ideas in the texts as evidence to construct meaning  -Use overt and implied messages to draw inferences and construct meaning in media texts    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Chorus: </vt:lpstr>
      <vt:lpstr>Slide 14</vt:lpstr>
      <vt:lpstr>Chorus: </vt:lpstr>
      <vt:lpstr>Slide 16</vt:lpstr>
    </vt:vector>
  </TitlesOfParts>
  <Company>UGDSB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Student</dc:creator>
  <cp:lastModifiedBy>Student</cp:lastModifiedBy>
  <cp:revision>44</cp:revision>
  <dcterms:created xsi:type="dcterms:W3CDTF">2009-04-19T22:35:21Z</dcterms:created>
  <dcterms:modified xsi:type="dcterms:W3CDTF">2009-04-20T22:15:27Z</dcterms:modified>
</cp:coreProperties>
</file>